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2" r:id="rId3"/>
    <p:sldId id="278" r:id="rId4"/>
    <p:sldId id="279" r:id="rId5"/>
    <p:sldId id="280" r:id="rId6"/>
    <p:sldId id="281" r:id="rId7"/>
    <p:sldId id="282" r:id="rId8"/>
    <p:sldId id="283" r:id="rId9"/>
    <p:sldId id="277" r:id="rId10"/>
    <p:sldId id="265" r:id="rId11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43492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86984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30477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573969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717461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860953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004446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147938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BE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2" autoAdjust="0"/>
  </p:normalViewPr>
  <p:slideViewPr>
    <p:cSldViewPr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92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984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477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969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461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953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446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938" defTabSz="286984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Školení - 01 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\Disk Google\Podnikání Vít Mach\Smartplast\CID\Powerpoint šablona\16 ku 9\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kolení 02 - 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\Disk Google\Podnikání Vít Mach\07 Smartplast\CID\Powerpoint šablona\16 ku 9\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kolení - 02 Obsah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234" y="725803"/>
            <a:ext cx="8589303" cy="384258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2009"/>
              </a:spcBef>
              <a:buClrTx/>
              <a:buNone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30477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45715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60953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76192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B6BDB45D-A3B9-476A-B8A2-AA2A3C4CC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3966" y="475446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A66ED944-3EE6-4195-AA98-A4E1B1694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354" y="4754460"/>
            <a:ext cx="6892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ABB55E3E-F3D7-406E-A4FC-42979D61022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datum 2">
            <a:extLst>
              <a:ext uri="{FF2B5EF4-FFF2-40B4-BE49-F238E27FC236}">
                <a16:creationId xmlns:a16="http://schemas.microsoft.com/office/drawing/2014/main" id="{918E4A6D-CBF4-4DFB-8D8C-E79E1B995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Autodesk Moldflow Communicator 2019</a:t>
            </a:r>
            <a:endParaRPr lang="cs-CZ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Školení - 02 Obsah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24968502-8D85-4AD7-BCD6-ACEDA1136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3966" y="475446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94079A51-3289-49CF-8D65-8471FCC50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354" y="4754460"/>
            <a:ext cx="6892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ABB55E3E-F3D7-406E-A4FC-42979D61022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datum 2">
            <a:extLst>
              <a:ext uri="{FF2B5EF4-FFF2-40B4-BE49-F238E27FC236}">
                <a16:creationId xmlns:a16="http://schemas.microsoft.com/office/drawing/2014/main" id="{85FF4851-6DB1-42AB-8C46-D7EE28DA4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Autodesk Moldflow Communicator 2019</a:t>
            </a:r>
            <a:endParaRPr lang="cs-CZ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Školení - 03 Obsah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mage"/>
          <p:cNvSpPr>
            <a:spLocks noGrp="1"/>
          </p:cNvSpPr>
          <p:nvPr>
            <p:ph type="pic" idx="13"/>
          </p:nvPr>
        </p:nvSpPr>
        <p:spPr>
          <a:xfrm>
            <a:off x="1138535" y="354955"/>
            <a:ext cx="6861105" cy="3114229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>
            <a:lvl1pPr>
              <a:buNone/>
              <a:defRPr baseline="0">
                <a:latin typeface="Arial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92969" y="3551232"/>
            <a:ext cx="7358063" cy="596057"/>
          </a:xfrm>
          <a:prstGeom prst="rect">
            <a:avLst/>
          </a:prstGeom>
        </p:spPr>
        <p:txBody>
          <a:bodyPr lIns="57397" tIns="28698" rIns="57397" bIns="28698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3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3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3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300">
                <a:latin typeface="+mj-lt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300">
                <a:latin typeface="+mj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</a:t>
            </a:r>
            <a:r>
              <a:rPr lang="cs-CZ" dirty="0"/>
              <a:t>e</a:t>
            </a:r>
            <a:endParaRPr/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EE848096-2581-4C94-B8AD-5BF70114E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3966" y="475446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id="{903C1CCE-2B7A-4BC4-8B8F-19C723AD4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354" y="4754460"/>
            <a:ext cx="6892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ABB55E3E-F3D7-406E-A4FC-42979D61022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datum 2">
            <a:extLst>
              <a:ext uri="{FF2B5EF4-FFF2-40B4-BE49-F238E27FC236}">
                <a16:creationId xmlns:a16="http://schemas.microsoft.com/office/drawing/2014/main" id="{4CF7A851-68C4-4CCE-9CFE-73070A131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Autodesk Moldflow Communicator 2019</a:t>
            </a:r>
            <a:endParaRPr lang="cs-CZ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Školení - 04 Obsah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4723805" y="725803"/>
            <a:ext cx="3750469" cy="3842583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725803"/>
            <a:ext cx="3750469" cy="384258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2009"/>
              </a:spcBef>
              <a:buClrTx/>
              <a:buNone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30477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45715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60953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76192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0A07648C-31E1-40BA-BE16-75C1BF455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3966" y="475446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C2B0135F-B321-4CF9-BEAA-F43D1C04B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354" y="4754460"/>
            <a:ext cx="6892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ABB55E3E-F3D7-406E-A4FC-42979D61022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datum 2">
            <a:extLst>
              <a:ext uri="{FF2B5EF4-FFF2-40B4-BE49-F238E27FC236}">
                <a16:creationId xmlns:a16="http://schemas.microsoft.com/office/drawing/2014/main" id="{8F2F64F7-6327-43EC-8698-718E555EC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Autodesk Moldflow Communicator 2019</a:t>
            </a:r>
            <a:endParaRPr lang="cs-CZ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práva 01 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7"/>
          <p:cNvSpPr txBox="1">
            <a:spLocks/>
          </p:cNvSpPr>
          <p:nvPr userDrawn="1"/>
        </p:nvSpPr>
        <p:spPr>
          <a:xfrm>
            <a:off x="8286776" y="4714890"/>
            <a:ext cx="641478" cy="310618"/>
          </a:xfrm>
          <a:prstGeom prst="rect">
            <a:avLst/>
          </a:prstGeom>
          <a:ln w="12700">
            <a:miter lim="400000"/>
          </a:ln>
        </p:spPr>
        <p:txBody>
          <a:bodyPr wrap="none" lIns="31887" tIns="31887" rIns="31887" bIns="31887">
            <a:spAutoFit/>
          </a:bodyPr>
          <a:lstStyle/>
          <a:p>
            <a:pPr marL="0" marR="0" lvl="0" indent="0" algn="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F1A98-45D8-4500-B85F-1EF87E1A4E67}" type="slidenum">
              <a:rPr kumimoji="0" lang="cs-CZ" sz="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Helvetica Neue Light"/>
                <a:cs typeface="Rubik Medium" pitchFamily="2" charset="-79"/>
                <a:sym typeface="Helvetica Neue Light"/>
              </a:rPr>
              <a:pPr marL="0" marR="0" lvl="0" indent="0" algn="r" defTabSz="36670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cs-CZ" sz="800" b="1" i="0" baseline="0" dirty="0">
              <a:latin typeface="Arial" pitchFamily="34" charset="0"/>
              <a:ea typeface="Helvetica Neue Light"/>
              <a:cs typeface="Rubik Medium" pitchFamily="2" charset="-79"/>
              <a:sym typeface="Helvetica Neue Light"/>
            </a:endParaRPr>
          </a:p>
          <a:p>
            <a:pPr marL="0" marR="0" lvl="0" indent="0" algn="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Helvetica Neue Light"/>
                <a:cs typeface="Rubik Medium" pitchFamily="2" charset="-79"/>
                <a:sym typeface="Helvetica Neue Light"/>
              </a:rPr>
              <a:t>28. 11. 2018</a:t>
            </a:r>
          </a:p>
        </p:txBody>
      </p:sp>
      <p:pic>
        <p:nvPicPr>
          <p:cNvPr id="3074" name="Picture 2" descr="C:\Users\me\Disk Google\Podnikání Vít Mach\07 Smartplast\CID\Powerpoint šablona\16 ku 9\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357554" y="3143236"/>
            <a:ext cx="4286280" cy="2000264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l">
              <a:spcBef>
                <a:spcPts val="1800"/>
              </a:spcBef>
              <a:buClrTx/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30477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45715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60953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76192" indent="-215238">
              <a:spcBef>
                <a:spcPts val="2009"/>
              </a:spcBef>
              <a:buClrTx/>
              <a:defRPr sz="1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Office: B. Němcové 351, P.O. BOX 70, </a:t>
            </a:r>
            <a:br>
              <a:rPr lang="cs-CZ" dirty="0"/>
            </a:br>
            <a:r>
              <a:rPr lang="cs-CZ" dirty="0"/>
              <a:t>		Zlín 760 01,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endParaRPr lang="cs-CZ" dirty="0"/>
          </a:p>
          <a:p>
            <a:pPr lvl="0"/>
            <a:r>
              <a:rPr lang="cs-CZ" dirty="0"/>
              <a:t>GSM: 	+420 602 511 309</a:t>
            </a:r>
            <a:br>
              <a:rPr lang="cs-CZ" dirty="0"/>
            </a:br>
            <a:r>
              <a:rPr lang="cs-CZ" dirty="0"/>
              <a:t>Email: 	</a:t>
            </a:r>
            <a:r>
              <a:rPr lang="cs-CZ" dirty="0" err="1"/>
              <a:t>halaska</a:t>
            </a:r>
            <a:r>
              <a:rPr lang="cs-CZ" dirty="0"/>
              <a:t>@</a:t>
            </a:r>
            <a:r>
              <a:rPr lang="cs-CZ" dirty="0" err="1"/>
              <a:t>smartplast.cz</a:t>
            </a:r>
            <a:endParaRPr lang="cs-CZ" dirty="0"/>
          </a:p>
          <a:p>
            <a:pPr lvl="0"/>
            <a:r>
              <a:rPr lang="cs-CZ" dirty="0"/>
              <a:t>www.</a:t>
            </a:r>
            <a:r>
              <a:rPr lang="cs-CZ" dirty="0" err="1"/>
              <a:t>smartplast.cz</a:t>
            </a:r>
            <a:endParaRPr lang="cs-CZ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\Disk Google\Podnikání Vít Mach\07 Smartplast\CID\Powerpoint šablona\16 ku 9\0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7" tIns="31887" rIns="31887" bIns="31887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12" name="Zástupný symbol pro text 4"/>
          <p:cNvSpPr txBox="1">
            <a:spLocks/>
          </p:cNvSpPr>
          <p:nvPr/>
        </p:nvSpPr>
        <p:spPr>
          <a:xfrm>
            <a:off x="252234" y="725803"/>
            <a:ext cx="8589303" cy="3842583"/>
          </a:xfrm>
          <a:prstGeom prst="rect">
            <a:avLst/>
          </a:prstGeom>
        </p:spPr>
        <p:txBody>
          <a:bodyPr lIns="57397" tIns="28698" rIns="57397" bIns="28698" anchor="t"/>
          <a:lstStyle/>
          <a:p>
            <a:pPr marL="0" marR="0" lvl="0" indent="0" algn="l" defTabSz="366702" rtl="0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ct val="145000"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Helvetica Neue"/>
              <a:cs typeface="Arial" pitchFamily="34" charset="0"/>
              <a:sym typeface="Helvetica Neue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2B0DAA-EA46-4C79-A1CC-78BE0FE8A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7ED5D3-BC97-4D10-8639-1305A71D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3966" y="475446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7C1449-B9D6-4D1E-8543-0B22D3218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354" y="4754460"/>
            <a:ext cx="6892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ABB55E3E-F3D7-406E-A4FC-42979D61022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5" r:id="rId4"/>
    <p:sldLayoutId id="2147483651" r:id="rId5"/>
    <p:sldLayoutId id="2147483656" r:id="rId6"/>
    <p:sldLayoutId id="2147483663" r:id="rId7"/>
  </p:sldLayoutIdLst>
  <p:transition spd="med"/>
  <p:hf hdr="0" ftr="0"/>
  <p:txStyles>
    <p:titleStyle>
      <a:lvl1pPr marL="0" marR="0" indent="0" algn="l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4AE95"/>
          </a:solidFill>
          <a:uFillTx/>
          <a:latin typeface="Arial" pitchFamily="34" charset="0"/>
          <a:ea typeface="+mn-ea"/>
          <a:cs typeface="Arial" pitchFamily="34" charset="0"/>
          <a:sym typeface="Helvetica Neue Medium"/>
        </a:defRPr>
      </a:lvl1pPr>
      <a:lvl2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6670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79013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 typeface="Arial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+mj-lt"/>
          <a:ea typeface="Helvetica Neue"/>
          <a:cs typeface="Helvetica Neue"/>
          <a:sym typeface="Helvetica Neue"/>
        </a:defRPr>
      </a:lvl1pPr>
      <a:lvl2pPr marL="558025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 typeface="Arial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+mj-lt"/>
          <a:ea typeface="Helvetica Neue"/>
          <a:cs typeface="Helvetica Neue"/>
          <a:sym typeface="Helvetica Neue"/>
        </a:defRPr>
      </a:lvl2pPr>
      <a:lvl3pPr marL="837038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 typeface="Arial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+mj-lt"/>
          <a:ea typeface="Helvetica Neue"/>
          <a:cs typeface="Helvetica Neue"/>
          <a:sym typeface="Helvetica Neue"/>
        </a:defRPr>
      </a:lvl3pPr>
      <a:lvl4pPr marL="1116051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 typeface="Arial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+mj-lt"/>
          <a:ea typeface="Helvetica Neue"/>
          <a:cs typeface="Helvetica Neue"/>
          <a:sym typeface="Helvetica Neue"/>
        </a:defRPr>
      </a:lvl4pPr>
      <a:lvl5pPr marL="1395063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 typeface="Arial" pitchFamily="34" charset="0"/>
        <a:buChar char="•"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+mj-lt"/>
          <a:ea typeface="Helvetica Neue"/>
          <a:cs typeface="Helvetica Neue"/>
          <a:sym typeface="Helvetica Neue"/>
        </a:defRPr>
      </a:lvl5pPr>
      <a:lvl6pPr marL="1674076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953089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232101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511114" marR="0" indent="-279013" algn="l" defTabSz="366702" rtl="0" eaLnBrk="1" latinLnBrk="0" hangingPunct="1">
        <a:lnSpc>
          <a:spcPct val="100000"/>
        </a:lnSpc>
        <a:spcBef>
          <a:spcPts val="2636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43492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86984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30477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73969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17461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60953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04446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147938" algn="ctr" defTabSz="366702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desk.com/products/moldflow/communicator-viewe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eriferie…"/>
          <p:cNvSpPr txBox="1">
            <a:spLocks noGrp="1"/>
          </p:cNvSpPr>
          <p:nvPr>
            <p:ph type="title" idx="4294967295"/>
          </p:nvPr>
        </p:nvSpPr>
        <p:spPr>
          <a:xfrm>
            <a:off x="2357422" y="1571618"/>
            <a:ext cx="5893610" cy="17412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 sz="7000">
                <a:latin typeface="Rubik Medium"/>
                <a:ea typeface="Rubik Medium"/>
                <a:cs typeface="Rubik Medium"/>
                <a:sym typeface="Rubik Medium"/>
              </a:defRPr>
            </a:pPr>
            <a:r>
              <a:rPr lang="cs-C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Autodesk Moldflow Communicator 2019</a:t>
            </a:r>
            <a:br>
              <a:rPr lang="cs-CZ" sz="3600" dirty="0">
                <a:solidFill>
                  <a:schemeClr val="bg1"/>
                </a:solidFill>
              </a:rPr>
            </a:b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lang="cs-CZ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Manual</a:t>
            </a:r>
            <a:endParaRPr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57554" y="3218550"/>
            <a:ext cx="278608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Ing. Petr </a:t>
            </a:r>
            <a:r>
              <a:rPr kumimoji="0" lang="cs-CZ" sz="12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Halaška</a:t>
            </a: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halaska</a:t>
            </a: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@</a:t>
            </a:r>
            <a:r>
              <a:rPr kumimoji="0" lang="cs-CZ" sz="12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Neue"/>
              </a:rPr>
              <a:t>smartplast.cz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b="0" dirty="0">
                <a:latin typeface="Arial" pitchFamily="34" charset="0"/>
                <a:cs typeface="Arial" pitchFamily="34" charset="0"/>
              </a:rPr>
              <a:t>+420 602 511 309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www.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smartplast.cz</a:t>
            </a: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upload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252234" y="725803"/>
            <a:ext cx="2188359" cy="3842583"/>
          </a:xfrm>
        </p:spPr>
        <p:txBody>
          <a:bodyPr/>
          <a:lstStyle/>
          <a:p>
            <a:r>
              <a:rPr lang="cs-CZ" sz="1400" dirty="0"/>
              <a:t>1. Open </a:t>
            </a:r>
            <a:r>
              <a:rPr lang="cs-CZ" sz="1400" dirty="0" err="1"/>
              <a:t>project</a:t>
            </a:r>
            <a:r>
              <a:rPr lang="cs-CZ" sz="1400" dirty="0"/>
              <a:t> in </a:t>
            </a:r>
            <a:r>
              <a:rPr lang="cs-CZ" sz="1400" dirty="0" err="1"/>
              <a:t>Tasks</a:t>
            </a:r>
            <a:endParaRPr lang="cs-CZ" sz="1400" dirty="0"/>
          </a:p>
          <a:p>
            <a:r>
              <a:rPr lang="cs-CZ" sz="1400" dirty="0"/>
              <a:t>2. </a:t>
            </a:r>
            <a:r>
              <a:rPr lang="cs-CZ" sz="1400" dirty="0" err="1"/>
              <a:t>Choose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respektive </a:t>
            </a:r>
            <a:r>
              <a:rPr lang="cs-CZ" sz="1400" dirty="0" err="1"/>
              <a:t>result</a:t>
            </a:r>
            <a:r>
              <a:rPr lang="cs-CZ" sz="1400" dirty="0"/>
              <a:t> </a:t>
            </a:r>
            <a:r>
              <a:rPr lang="cs-CZ" sz="1400" dirty="0" err="1"/>
              <a:t>file</a:t>
            </a:r>
            <a:r>
              <a:rPr lang="cs-CZ" sz="1400" dirty="0"/>
              <a:t> in .</a:t>
            </a:r>
            <a:r>
              <a:rPr lang="cs-CZ" sz="1400" dirty="0" err="1"/>
              <a:t>mfr</a:t>
            </a:r>
            <a:r>
              <a:rPr lang="cs-CZ" sz="1400" dirty="0"/>
              <a:t> </a:t>
            </a:r>
            <a:r>
              <a:rPr lang="cs-CZ" sz="1400" dirty="0" err="1"/>
              <a:t>format</a:t>
            </a:r>
            <a:endParaRPr lang="cs-CZ" sz="1400" dirty="0"/>
          </a:p>
          <a:p>
            <a:r>
              <a:rPr lang="cs-CZ" sz="1400" dirty="0"/>
              <a:t>3. Open</a:t>
            </a:r>
          </a:p>
          <a:p>
            <a:endParaRPr lang="cs-CZ" sz="1400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5AC0B9F-AF8E-418B-9322-347D3D3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160240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B0A11D3-E4BB-48DE-B530-9AEF833D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2A5BEE-76FC-45CD-A621-776B7AF8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30" y="808878"/>
            <a:ext cx="6239836" cy="367414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6B5B378-D6A7-416A-B735-F1AE92113674}"/>
              </a:ext>
            </a:extLst>
          </p:cNvPr>
          <p:cNvSpPr/>
          <p:nvPr/>
        </p:nvSpPr>
        <p:spPr>
          <a:xfrm>
            <a:off x="2555776" y="1707654"/>
            <a:ext cx="792088" cy="288032"/>
          </a:xfrm>
          <a:prstGeom prst="rect">
            <a:avLst/>
          </a:prstGeom>
          <a:noFill/>
          <a:ln w="1270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71CB7EE-55A1-4C7B-8E12-7032D12313B6}"/>
              </a:ext>
            </a:extLst>
          </p:cNvPr>
          <p:cNvSpPr/>
          <p:nvPr/>
        </p:nvSpPr>
        <p:spPr>
          <a:xfrm>
            <a:off x="5887414" y="2931790"/>
            <a:ext cx="844826" cy="864096"/>
          </a:xfrm>
          <a:prstGeom prst="rect">
            <a:avLst/>
          </a:prstGeom>
          <a:noFill/>
          <a:ln w="1270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305D37B-EBFB-4918-9832-5CDE9B1B6AD4}"/>
              </a:ext>
            </a:extLst>
          </p:cNvPr>
          <p:cNvCxnSpPr/>
          <p:nvPr/>
        </p:nvCxnSpPr>
        <p:spPr>
          <a:xfrm>
            <a:off x="3347864" y="1995686"/>
            <a:ext cx="2536102" cy="1008112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59157BD-D5CE-402E-B43D-21E9C48C92F9}"/>
              </a:ext>
            </a:extLst>
          </p:cNvPr>
          <p:cNvCxnSpPr>
            <a:cxnSpLocks/>
          </p:cNvCxnSpPr>
          <p:nvPr/>
        </p:nvCxnSpPr>
        <p:spPr>
          <a:xfrm>
            <a:off x="6732240" y="3795886"/>
            <a:ext cx="1505114" cy="83075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0D40B553-C004-4791-A59B-910C780F5FDE}"/>
              </a:ext>
            </a:extLst>
          </p:cNvPr>
          <p:cNvSpPr/>
          <p:nvPr/>
        </p:nvSpPr>
        <p:spPr>
          <a:xfrm>
            <a:off x="8237354" y="3813631"/>
            <a:ext cx="539229" cy="251404"/>
          </a:xfrm>
          <a:prstGeom prst="rect">
            <a:avLst/>
          </a:prstGeom>
          <a:noFill/>
          <a:ln w="1270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DCBE5C1-94A5-4321-B7AC-529D46BF5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79" y="544313"/>
            <a:ext cx="5360335" cy="3910857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 start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252234" y="725803"/>
            <a:ext cx="2188359" cy="3842583"/>
          </a:xfrm>
        </p:spPr>
        <p:txBody>
          <a:bodyPr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sz="1400" dirty="0"/>
              <a:t>At </a:t>
            </a:r>
            <a:r>
              <a:rPr lang="cs-CZ" sz="1400" dirty="0" err="1"/>
              <a:t>first</a:t>
            </a:r>
            <a:r>
              <a:rPr lang="cs-CZ" sz="1400" dirty="0"/>
              <a:t> </a:t>
            </a:r>
            <a:r>
              <a:rPr lang="cs-CZ" sz="1400" dirty="0" err="1"/>
              <a:t>usage</a:t>
            </a:r>
            <a:r>
              <a:rPr lang="cs-CZ" sz="1400" dirty="0"/>
              <a:t> </a:t>
            </a:r>
            <a:r>
              <a:rPr lang="cs-CZ" sz="1400" dirty="0" err="1"/>
              <a:t>we</a:t>
            </a:r>
            <a:r>
              <a:rPr lang="cs-CZ" sz="1400" dirty="0"/>
              <a:t> </a:t>
            </a:r>
            <a:r>
              <a:rPr lang="cs-CZ" sz="1400" dirty="0" err="1"/>
              <a:t>recommend</a:t>
            </a:r>
            <a:r>
              <a:rPr lang="cs-CZ" sz="1400" dirty="0"/>
              <a:t> to use Start &amp; </a:t>
            </a:r>
            <a:r>
              <a:rPr lang="cs-CZ" sz="1400" dirty="0" err="1"/>
              <a:t>Learn</a:t>
            </a:r>
            <a:r>
              <a:rPr lang="cs-CZ" sz="1400" dirty="0"/>
              <a:t> </a:t>
            </a:r>
            <a:r>
              <a:rPr lang="cs-CZ" sz="1400" dirty="0" err="1"/>
              <a:t>function</a:t>
            </a:r>
            <a:endParaRPr lang="cs-CZ" sz="1400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5AC0B9F-AF8E-418B-9322-347D3D3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160240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B0A11D3-E4BB-48DE-B530-9AEF833D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6B5B378-D6A7-416A-B735-F1AE92113674}"/>
              </a:ext>
            </a:extLst>
          </p:cNvPr>
          <p:cNvSpPr/>
          <p:nvPr/>
        </p:nvSpPr>
        <p:spPr>
          <a:xfrm>
            <a:off x="5091878" y="645453"/>
            <a:ext cx="844826" cy="270113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97424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CE46A44-9D50-45F7-9B65-A8531660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44" y="707181"/>
            <a:ext cx="5803719" cy="371752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page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252234" y="724659"/>
            <a:ext cx="2566586" cy="384258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 err="1"/>
              <a:t>Home</a:t>
            </a:r>
            <a:r>
              <a:rPr lang="cs-CZ" sz="1400" dirty="0"/>
              <a:t> </a:t>
            </a:r>
            <a:r>
              <a:rPr lang="cs-CZ" sz="1400" dirty="0" err="1"/>
              <a:t>page</a:t>
            </a:r>
            <a:r>
              <a:rPr lang="cs-CZ" sz="1400" dirty="0"/>
              <a:t> </a:t>
            </a:r>
            <a:r>
              <a:rPr lang="cs-CZ" sz="1400" dirty="0" err="1"/>
              <a:t>contains</a:t>
            </a:r>
            <a:r>
              <a:rPr lang="cs-CZ" sz="1400" dirty="0"/>
              <a:t> </a:t>
            </a:r>
            <a:r>
              <a:rPr lang="cs-CZ" sz="1400" dirty="0" err="1"/>
              <a:t>tools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result</a:t>
            </a:r>
            <a:r>
              <a:rPr lang="cs-CZ" sz="1400" dirty="0"/>
              <a:t> </a:t>
            </a:r>
            <a:r>
              <a:rPr lang="cs-CZ" sz="1400" dirty="0" err="1"/>
              <a:t>evaluation</a:t>
            </a:r>
            <a:r>
              <a:rPr lang="cs-CZ" sz="1400" dirty="0"/>
              <a:t> </a:t>
            </a:r>
          </a:p>
          <a:p>
            <a:pPr>
              <a:spcBef>
                <a:spcPts val="600"/>
              </a:spcBef>
              <a:buSzPct val="100000"/>
            </a:pPr>
            <a:endParaRPr lang="cs-CZ" sz="1400" dirty="0"/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 err="1"/>
              <a:t>Measure</a:t>
            </a:r>
            <a:r>
              <a:rPr lang="cs-CZ" sz="1400" dirty="0"/>
              <a:t> </a:t>
            </a:r>
            <a:r>
              <a:rPr lang="cs-CZ" sz="1400" dirty="0" err="1"/>
              <a:t>function</a:t>
            </a:r>
            <a:r>
              <a:rPr lang="cs-CZ" sz="1400" dirty="0"/>
              <a:t> – distance </a:t>
            </a:r>
            <a:r>
              <a:rPr lang="cs-CZ" sz="1400" dirty="0" err="1"/>
              <a:t>measurement</a:t>
            </a:r>
            <a:endParaRPr lang="cs-CZ" sz="1400" dirty="0"/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/>
              <a:t>Edit </a:t>
            </a:r>
            <a:r>
              <a:rPr lang="cs-CZ" sz="1400" dirty="0" err="1"/>
              <a:t>cutting</a:t>
            </a:r>
            <a:r>
              <a:rPr lang="cs-CZ" sz="1400" dirty="0"/>
              <a:t> plane – </a:t>
            </a:r>
            <a:r>
              <a:rPr lang="cs-CZ" sz="1400" dirty="0" err="1"/>
              <a:t>result</a:t>
            </a:r>
            <a:r>
              <a:rPr lang="cs-CZ" sz="1400" dirty="0"/>
              <a:t> display in </a:t>
            </a:r>
            <a:r>
              <a:rPr lang="cs-CZ" sz="1400" dirty="0" err="1"/>
              <a:t>cross-section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part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 err="1"/>
              <a:t>Animation</a:t>
            </a:r>
            <a:r>
              <a:rPr lang="cs-CZ" sz="1400" dirty="0"/>
              <a:t> – </a:t>
            </a:r>
            <a:r>
              <a:rPr lang="cs-CZ" sz="1400" dirty="0" err="1"/>
              <a:t>result</a:t>
            </a:r>
            <a:r>
              <a:rPr lang="cs-CZ" sz="1400" dirty="0"/>
              <a:t> display in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section</a:t>
            </a:r>
            <a:endParaRPr lang="cs-CZ" sz="1400" dirty="0"/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 err="1"/>
              <a:t>Examine</a:t>
            </a:r>
            <a:r>
              <a:rPr lang="cs-CZ" sz="1400" dirty="0"/>
              <a:t> – </a:t>
            </a:r>
            <a:r>
              <a:rPr lang="cs-CZ" sz="1400" dirty="0" err="1"/>
              <a:t>result</a:t>
            </a:r>
            <a:r>
              <a:rPr lang="cs-CZ" sz="1400" dirty="0"/>
              <a:t> </a:t>
            </a:r>
            <a:r>
              <a:rPr lang="cs-CZ" sz="1400" dirty="0" err="1"/>
              <a:t>value</a:t>
            </a:r>
            <a:r>
              <a:rPr lang="cs-CZ" sz="1400" dirty="0"/>
              <a:t> </a:t>
            </a:r>
            <a:r>
              <a:rPr lang="cs-CZ" sz="1400" dirty="0" err="1"/>
              <a:t>at</a:t>
            </a:r>
            <a:r>
              <a:rPr lang="cs-CZ" sz="1400" dirty="0"/>
              <a:t> </a:t>
            </a:r>
            <a:r>
              <a:rPr lang="cs-CZ" sz="1400" dirty="0" err="1"/>
              <a:t>certain</a:t>
            </a:r>
            <a:r>
              <a:rPr lang="cs-CZ" sz="1400" dirty="0"/>
              <a:t> point and </a:t>
            </a:r>
            <a:r>
              <a:rPr lang="cs-CZ" sz="1400" dirty="0" err="1"/>
              <a:t>time</a:t>
            </a:r>
            <a:endParaRPr lang="cs-CZ" sz="1400" dirty="0"/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/>
              <a:t>Image </a:t>
            </a:r>
            <a:r>
              <a:rPr lang="cs-CZ" sz="1400" dirty="0" err="1"/>
              <a:t>capture</a:t>
            </a:r>
            <a:r>
              <a:rPr lang="cs-CZ" sz="1400" dirty="0"/>
              <a:t> – screenshot (video) export to </a:t>
            </a:r>
            <a:r>
              <a:rPr lang="cs-CZ" sz="1400" dirty="0" err="1"/>
              <a:t>cache</a:t>
            </a:r>
            <a:r>
              <a:rPr lang="cs-CZ" sz="1400" dirty="0"/>
              <a:t> </a:t>
            </a:r>
            <a:r>
              <a:rPr lang="cs-CZ" sz="1400" dirty="0" err="1"/>
              <a:t>or</a:t>
            </a:r>
            <a:r>
              <a:rPr lang="cs-CZ" sz="1400" dirty="0"/>
              <a:t> to </a:t>
            </a:r>
            <a:r>
              <a:rPr lang="cs-CZ" sz="1400" dirty="0" err="1"/>
              <a:t>the</a:t>
            </a:r>
            <a:r>
              <a:rPr lang="cs-CZ" sz="1400" dirty="0"/>
              <a:t> hard </a:t>
            </a:r>
            <a:r>
              <a:rPr lang="cs-CZ" sz="1400" dirty="0" err="1"/>
              <a:t>disc</a:t>
            </a:r>
            <a:endParaRPr lang="cs-CZ" sz="1400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5AC0B9F-AF8E-418B-9322-347D3D3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160240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B0A11D3-E4BB-48DE-B530-9AEF833D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6B5B378-D6A7-416A-B735-F1AE92113674}"/>
              </a:ext>
            </a:extLst>
          </p:cNvPr>
          <p:cNvSpPr/>
          <p:nvPr/>
        </p:nvSpPr>
        <p:spPr>
          <a:xfrm>
            <a:off x="4860032" y="915566"/>
            <a:ext cx="504056" cy="195908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7D6CBA9-07D2-4462-8D0A-654AA6ED6275}"/>
              </a:ext>
            </a:extLst>
          </p:cNvPr>
          <p:cNvSpPr/>
          <p:nvPr/>
        </p:nvSpPr>
        <p:spPr>
          <a:xfrm>
            <a:off x="4860032" y="1109256"/>
            <a:ext cx="720080" cy="171958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1F33965-EAEF-42DA-943F-48069FDB1C41}"/>
              </a:ext>
            </a:extLst>
          </p:cNvPr>
          <p:cNvCxnSpPr>
            <a:endCxn id="8" idx="1"/>
          </p:cNvCxnSpPr>
          <p:nvPr/>
        </p:nvCxnSpPr>
        <p:spPr>
          <a:xfrm flipV="1">
            <a:off x="2627784" y="1013520"/>
            <a:ext cx="2232248" cy="694134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5C066B9-DF5C-418A-9EA9-E731CCCD88A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627784" y="1195235"/>
            <a:ext cx="2232248" cy="1016476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FC43CD49-C113-4539-9CDC-58D7A432EE47}"/>
              </a:ext>
            </a:extLst>
          </p:cNvPr>
          <p:cNvSpPr/>
          <p:nvPr/>
        </p:nvSpPr>
        <p:spPr>
          <a:xfrm>
            <a:off x="5580112" y="915566"/>
            <a:ext cx="936104" cy="461384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601F3E5-655A-400E-BD25-123080509250}"/>
              </a:ext>
            </a:extLst>
          </p:cNvPr>
          <p:cNvCxnSpPr>
            <a:cxnSpLocks/>
          </p:cNvCxnSpPr>
          <p:nvPr/>
        </p:nvCxnSpPr>
        <p:spPr>
          <a:xfrm flipV="1">
            <a:off x="2627784" y="1376950"/>
            <a:ext cx="2952328" cy="1554841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CD3325D5-B64F-435E-AF9D-9D174E0E6E96}"/>
              </a:ext>
            </a:extLst>
          </p:cNvPr>
          <p:cNvSpPr/>
          <p:nvPr/>
        </p:nvSpPr>
        <p:spPr>
          <a:xfrm>
            <a:off x="6541204" y="915566"/>
            <a:ext cx="335052" cy="461384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A16E1C1-5831-469B-A4ED-BC5D90DC3688}"/>
              </a:ext>
            </a:extLst>
          </p:cNvPr>
          <p:cNvCxnSpPr>
            <a:cxnSpLocks/>
          </p:cNvCxnSpPr>
          <p:nvPr/>
        </p:nvCxnSpPr>
        <p:spPr>
          <a:xfrm flipV="1">
            <a:off x="2627784" y="1390333"/>
            <a:ext cx="3913420" cy="2117523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3A60AEE8-C94F-47EB-9FEE-1C743E4A06A8}"/>
              </a:ext>
            </a:extLst>
          </p:cNvPr>
          <p:cNvSpPr/>
          <p:nvPr/>
        </p:nvSpPr>
        <p:spPr>
          <a:xfrm>
            <a:off x="6876256" y="915566"/>
            <a:ext cx="1334780" cy="461384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809C952-8F24-4822-A0A3-7065789B0C14}"/>
              </a:ext>
            </a:extLst>
          </p:cNvPr>
          <p:cNvCxnSpPr>
            <a:cxnSpLocks/>
          </p:cNvCxnSpPr>
          <p:nvPr/>
        </p:nvCxnSpPr>
        <p:spPr>
          <a:xfrm flipV="1">
            <a:off x="2627784" y="1392684"/>
            <a:ext cx="4608512" cy="2835250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611146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63B2DED-B82A-4517-92D1-9794E18F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33" y="812523"/>
            <a:ext cx="6071932" cy="351845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page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252234" y="725803"/>
            <a:ext cx="2566586" cy="384258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 err="1"/>
              <a:t>Tools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positioning and </a:t>
            </a:r>
            <a:r>
              <a:rPr lang="cs-CZ" sz="1400" dirty="0" err="1"/>
              <a:t>rotation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model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 err="1"/>
              <a:t>Control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object</a:t>
            </a:r>
            <a:r>
              <a:rPr lang="cs-CZ" sz="1400" dirty="0"/>
              <a:t> display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window</a:t>
            </a:r>
            <a:endParaRPr lang="cs-CZ" sz="1400" dirty="0"/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/>
              <a:t>Display and </a:t>
            </a:r>
            <a:r>
              <a:rPr lang="cs-CZ" sz="1400" dirty="0" err="1"/>
              <a:t>comparison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more </a:t>
            </a:r>
            <a:r>
              <a:rPr lang="cs-CZ" sz="1400" dirty="0" err="1"/>
              <a:t>studies</a:t>
            </a:r>
            <a:r>
              <a:rPr lang="cs-CZ" sz="1400" dirty="0"/>
              <a:t>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window</a:t>
            </a:r>
            <a:endParaRPr lang="cs-CZ" sz="1400" dirty="0"/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5AC0B9F-AF8E-418B-9322-347D3D3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160240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B0A11D3-E4BB-48DE-B530-9AEF833D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6B5B378-D6A7-416A-B735-F1AE92113674}"/>
              </a:ext>
            </a:extLst>
          </p:cNvPr>
          <p:cNvSpPr/>
          <p:nvPr/>
        </p:nvSpPr>
        <p:spPr>
          <a:xfrm>
            <a:off x="2810256" y="1083245"/>
            <a:ext cx="1961085" cy="479707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7D6CBA9-07D2-4462-8D0A-654AA6ED6275}"/>
              </a:ext>
            </a:extLst>
          </p:cNvPr>
          <p:cNvSpPr/>
          <p:nvPr/>
        </p:nvSpPr>
        <p:spPr>
          <a:xfrm>
            <a:off x="5580112" y="1083245"/>
            <a:ext cx="2657242" cy="479706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5C066B9-DF5C-418A-9EA9-E731CCCD88A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483768" y="1109256"/>
            <a:ext cx="326488" cy="213843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001E315-FC74-41ED-9E1F-2E38916EBA45}"/>
              </a:ext>
            </a:extLst>
          </p:cNvPr>
          <p:cNvSpPr txBox="1"/>
          <p:nvPr/>
        </p:nvSpPr>
        <p:spPr>
          <a:xfrm>
            <a:off x="6773283" y="1691549"/>
            <a:ext cx="115212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b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Object</a:t>
            </a:r>
            <a:r>
              <a:rPr lang="cs-CZ" sz="1200" b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shift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8C2004F-53D9-4892-BB7A-5B847EB63ED2}"/>
              </a:ext>
            </a:extLst>
          </p:cNvPr>
          <p:cNvSpPr txBox="1"/>
          <p:nvPr/>
        </p:nvSpPr>
        <p:spPr>
          <a:xfrm>
            <a:off x="6773283" y="1966631"/>
            <a:ext cx="115212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b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Object</a:t>
            </a:r>
            <a:r>
              <a:rPr lang="cs-CZ" sz="1200" b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zoom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" name="Spojnice: pravoúhlá 31">
            <a:extLst>
              <a:ext uri="{FF2B5EF4-FFF2-40B4-BE49-F238E27FC236}">
                <a16:creationId xmlns:a16="http://schemas.microsoft.com/office/drawing/2014/main" id="{8B52C39B-0C40-43F5-9F3E-63E3B08730FC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>
            <a:off x="6588225" y="1203134"/>
            <a:ext cx="185059" cy="632044"/>
          </a:xfrm>
          <a:prstGeom prst="bentConnector2">
            <a:avLst/>
          </a:prstGeom>
          <a:noFill/>
          <a:ln w="12700" cap="flat">
            <a:solidFill>
              <a:schemeClr val="tx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pojnice: pravoúhlá 36">
            <a:extLst>
              <a:ext uri="{FF2B5EF4-FFF2-40B4-BE49-F238E27FC236}">
                <a16:creationId xmlns:a16="http://schemas.microsoft.com/office/drawing/2014/main" id="{98F9C65F-AD34-467E-9E9C-A24B538E2D73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>
            <a:off x="6495699" y="1366820"/>
            <a:ext cx="277585" cy="743441"/>
          </a:xfrm>
          <a:prstGeom prst="bentConnector2">
            <a:avLst/>
          </a:prstGeom>
          <a:noFill/>
          <a:ln w="12700" cap="flat">
            <a:solidFill>
              <a:schemeClr val="tx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pojnice: pravoúhlá 38">
            <a:extLst>
              <a:ext uri="{FF2B5EF4-FFF2-40B4-BE49-F238E27FC236}">
                <a16:creationId xmlns:a16="http://schemas.microsoft.com/office/drawing/2014/main" id="{7F6DE9E1-4D94-46F0-83E0-E8B257EC4CD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05220" y="1733418"/>
            <a:ext cx="599809" cy="153876"/>
          </a:xfrm>
          <a:prstGeom prst="bentConnector3">
            <a:avLst>
              <a:gd name="adj1" fmla="val 747"/>
            </a:avLst>
          </a:prstGeom>
          <a:noFill/>
          <a:ln w="12700" cap="flat">
            <a:solidFill>
              <a:schemeClr val="tx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ECAC75B4-600E-4FD3-A0AD-5A0EF0D7B1D5}"/>
              </a:ext>
            </a:extLst>
          </p:cNvPr>
          <p:cNvSpPr txBox="1"/>
          <p:nvPr/>
        </p:nvSpPr>
        <p:spPr>
          <a:xfrm>
            <a:off x="5264732" y="1954957"/>
            <a:ext cx="99806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3D </a:t>
            </a:r>
            <a:r>
              <a:rPr lang="cs-CZ" sz="1200" b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rotation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6" name="Spojnice: pravoúhlá 45">
            <a:extLst>
              <a:ext uri="{FF2B5EF4-FFF2-40B4-BE49-F238E27FC236}">
                <a16:creationId xmlns:a16="http://schemas.microsoft.com/office/drawing/2014/main" id="{BAE2628A-AE95-47D8-A7AC-4E51055FA5BA}"/>
              </a:ext>
            </a:extLst>
          </p:cNvPr>
          <p:cNvCxnSpPr>
            <a:cxnSpLocks/>
          </p:cNvCxnSpPr>
          <p:nvPr/>
        </p:nvCxnSpPr>
        <p:spPr>
          <a:xfrm rot="5400000">
            <a:off x="7026417" y="611345"/>
            <a:ext cx="697745" cy="298079"/>
          </a:xfrm>
          <a:prstGeom prst="bentConnector3">
            <a:avLst>
              <a:gd name="adj1" fmla="val -1412"/>
            </a:avLst>
          </a:prstGeom>
          <a:noFill/>
          <a:ln w="12700" cap="flat">
            <a:solidFill>
              <a:schemeClr val="tx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AFF9D4F2-A859-482B-A8CC-4913E1B713A4}"/>
              </a:ext>
            </a:extLst>
          </p:cNvPr>
          <p:cNvSpPr txBox="1"/>
          <p:nvPr/>
        </p:nvSpPr>
        <p:spPr>
          <a:xfrm>
            <a:off x="7434641" y="265214"/>
            <a:ext cx="115212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b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Rotation</a:t>
            </a:r>
            <a:r>
              <a:rPr lang="cs-CZ" sz="1200" b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centre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5" name="Spojnice: pravoúhlá 54">
            <a:extLst>
              <a:ext uri="{FF2B5EF4-FFF2-40B4-BE49-F238E27FC236}">
                <a16:creationId xmlns:a16="http://schemas.microsoft.com/office/drawing/2014/main" id="{7F668738-28D3-4F11-B53F-03140762F47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39929" y="889212"/>
            <a:ext cx="477654" cy="36649"/>
          </a:xfrm>
          <a:prstGeom prst="bentConnector3">
            <a:avLst>
              <a:gd name="adj1" fmla="val -68"/>
            </a:avLst>
          </a:prstGeom>
          <a:noFill/>
          <a:ln w="12700" cap="flat">
            <a:solidFill>
              <a:schemeClr val="tx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619B794-B012-47CB-BDB2-3592EB8F7BDE}"/>
              </a:ext>
            </a:extLst>
          </p:cNvPr>
          <p:cNvSpPr txBox="1"/>
          <p:nvPr/>
        </p:nvSpPr>
        <p:spPr>
          <a:xfrm>
            <a:off x="7280254" y="510234"/>
            <a:ext cx="146090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b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Cutting</a:t>
            </a:r>
            <a:r>
              <a:rPr lang="cs-CZ" sz="1200" b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plane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92E582DD-F5F3-44E6-A520-E8D4AACD19D7}"/>
              </a:ext>
            </a:extLst>
          </p:cNvPr>
          <p:cNvSpPr txBox="1"/>
          <p:nvPr/>
        </p:nvSpPr>
        <p:spPr>
          <a:xfrm>
            <a:off x="8019771" y="1887530"/>
            <a:ext cx="8813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b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Cutting</a:t>
            </a:r>
            <a:r>
              <a:rPr lang="cs-CZ" sz="1200" b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plane shift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F5A2F0BE-F95A-479A-A2CE-9209B38D91EE}"/>
              </a:ext>
            </a:extLst>
          </p:cNvPr>
          <p:cNvCxnSpPr>
            <a:stCxn id="61" idx="0"/>
          </p:cNvCxnSpPr>
          <p:nvPr/>
        </p:nvCxnSpPr>
        <p:spPr>
          <a:xfrm flipV="1">
            <a:off x="8460431" y="1445695"/>
            <a:ext cx="0" cy="441835"/>
          </a:xfrm>
          <a:prstGeom prst="straightConnector1">
            <a:avLst/>
          </a:prstGeom>
          <a:noFill/>
          <a:ln w="12700" cap="flat">
            <a:solidFill>
              <a:schemeClr val="tx2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203099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63B2DED-B82A-4517-92D1-9794E18F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33" y="812523"/>
            <a:ext cx="6071932" cy="351845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page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252234" y="725803"/>
            <a:ext cx="2566586" cy="384258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/>
              <a:t>An open study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simulation</a:t>
            </a:r>
            <a:r>
              <a:rPr lang="cs-CZ" sz="1400" dirty="0"/>
              <a:t> </a:t>
            </a:r>
            <a:r>
              <a:rPr lang="cs-CZ" sz="1400" dirty="0" err="1"/>
              <a:t>phases</a:t>
            </a:r>
            <a:r>
              <a:rPr lang="cs-CZ" sz="1400" dirty="0"/>
              <a:t> display. </a:t>
            </a:r>
            <a:r>
              <a:rPr lang="cs-CZ" sz="1400" dirty="0" err="1"/>
              <a:t>When</a:t>
            </a:r>
            <a:r>
              <a:rPr lang="cs-CZ" sz="1400" dirty="0"/>
              <a:t> more </a:t>
            </a:r>
            <a:r>
              <a:rPr lang="cs-CZ" sz="1400" dirty="0" err="1"/>
              <a:t>studies</a:t>
            </a:r>
            <a:r>
              <a:rPr lang="cs-CZ" sz="1400" dirty="0"/>
              <a:t> are </a:t>
            </a:r>
            <a:r>
              <a:rPr lang="cs-CZ" sz="1400" dirty="0" err="1"/>
              <a:t>loaded</a:t>
            </a:r>
            <a:r>
              <a:rPr lang="cs-CZ" sz="1400" dirty="0"/>
              <a:t> </a:t>
            </a:r>
            <a:r>
              <a:rPr lang="cs-CZ" sz="1400" dirty="0" err="1"/>
              <a:t>they</a:t>
            </a:r>
            <a:r>
              <a:rPr lang="cs-CZ" sz="1400" dirty="0"/>
              <a:t> </a:t>
            </a:r>
            <a:r>
              <a:rPr lang="cs-CZ" sz="1400" dirty="0" err="1"/>
              <a:t>can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opened</a:t>
            </a:r>
            <a:r>
              <a:rPr lang="cs-CZ" sz="1400" dirty="0"/>
              <a:t> </a:t>
            </a:r>
            <a:r>
              <a:rPr lang="cs-CZ" sz="1400" dirty="0" err="1"/>
              <a:t>simultaneously</a:t>
            </a:r>
            <a:r>
              <a:rPr lang="cs-CZ" sz="1400" dirty="0"/>
              <a:t>. 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 err="1"/>
              <a:t>Moldflow</a:t>
            </a:r>
            <a:r>
              <a:rPr lang="cs-CZ" sz="1400" dirty="0"/>
              <a:t> </a:t>
            </a:r>
            <a:r>
              <a:rPr lang="cs-CZ" sz="1400" dirty="0" err="1"/>
              <a:t>results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cs-CZ" sz="1400" dirty="0" err="1"/>
              <a:t>can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exported</a:t>
            </a:r>
            <a:r>
              <a:rPr lang="cs-CZ" sz="1400" dirty="0"/>
              <a:t> </a:t>
            </a:r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5AC0B9F-AF8E-418B-9322-347D3D3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232248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B0A11D3-E4BB-48DE-B530-9AEF833D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C5B2FF3-7ACA-4728-9B17-3767DD301919}"/>
              </a:ext>
            </a:extLst>
          </p:cNvPr>
          <p:cNvSpPr/>
          <p:nvPr/>
        </p:nvSpPr>
        <p:spPr>
          <a:xfrm>
            <a:off x="2793158" y="1833675"/>
            <a:ext cx="1712809" cy="287258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" name="Spojnice: pravoúhlá 2">
            <a:extLst>
              <a:ext uri="{FF2B5EF4-FFF2-40B4-BE49-F238E27FC236}">
                <a16:creationId xmlns:a16="http://schemas.microsoft.com/office/drawing/2014/main" id="{90E74799-69A9-4990-BCB0-59873D07D9A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2570081" y="1083245"/>
            <a:ext cx="1079482" cy="750430"/>
          </a:xfrm>
          <a:prstGeom prst="bentConnector2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8FFE5760-3601-4B1A-AC4C-C8F42ADB41CC}"/>
              </a:ext>
            </a:extLst>
          </p:cNvPr>
          <p:cNvSpPr/>
          <p:nvPr/>
        </p:nvSpPr>
        <p:spPr>
          <a:xfrm>
            <a:off x="4160052" y="1887530"/>
            <a:ext cx="345915" cy="180164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69C8F95-6697-4567-9384-0C56A825945C}"/>
              </a:ext>
            </a:extLst>
          </p:cNvPr>
          <p:cNvSpPr/>
          <p:nvPr/>
        </p:nvSpPr>
        <p:spPr>
          <a:xfrm>
            <a:off x="2793157" y="2396014"/>
            <a:ext cx="1712809" cy="1903928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DE4B26D-2BD6-4A84-975D-6CD28CB16BC3}"/>
              </a:ext>
            </a:extLst>
          </p:cNvPr>
          <p:cNvCxnSpPr/>
          <p:nvPr/>
        </p:nvCxnSpPr>
        <p:spPr>
          <a:xfrm flipV="1">
            <a:off x="2483768" y="2787774"/>
            <a:ext cx="504056" cy="234794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1CB4717B-31AE-4C49-89E6-CFFC223600BA}"/>
              </a:ext>
            </a:extLst>
          </p:cNvPr>
          <p:cNvCxnSpPr>
            <a:cxnSpLocks/>
          </p:cNvCxnSpPr>
          <p:nvPr/>
        </p:nvCxnSpPr>
        <p:spPr>
          <a:xfrm>
            <a:off x="2483768" y="3022568"/>
            <a:ext cx="504056" cy="197254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D4E9FC8C-EFB7-44DF-8CA1-F5C9E77CCC33}"/>
              </a:ext>
            </a:extLst>
          </p:cNvPr>
          <p:cNvCxnSpPr>
            <a:cxnSpLocks/>
          </p:cNvCxnSpPr>
          <p:nvPr/>
        </p:nvCxnSpPr>
        <p:spPr>
          <a:xfrm>
            <a:off x="2483768" y="3022568"/>
            <a:ext cx="404656" cy="954099"/>
          </a:xfrm>
          <a:prstGeom prst="straightConnector1">
            <a:avLst/>
          </a:prstGeom>
          <a:noFill/>
          <a:ln w="1270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09F9933-FC14-44E2-8ECB-F9EF92A9AA0F}"/>
              </a:ext>
            </a:extLst>
          </p:cNvPr>
          <p:cNvSpPr txBox="1"/>
          <p:nvPr/>
        </p:nvSpPr>
        <p:spPr>
          <a:xfrm>
            <a:off x="1248827" y="2711960"/>
            <a:ext cx="147472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Click</a:t>
            </a: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on </a:t>
            </a:r>
            <a:r>
              <a:rPr kumimoji="0" lang="cs-CZ" sz="1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particular</a:t>
            </a:r>
            <a:r>
              <a:rPr kumimoji="0" lang="cs-CZ" sz="1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cs-CZ" sz="1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results</a:t>
            </a:r>
            <a:endParaRPr kumimoji="0" lang="cs-CZ" sz="1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" name="Spojnice: pravoúhlá 40">
            <a:extLst>
              <a:ext uri="{FF2B5EF4-FFF2-40B4-BE49-F238E27FC236}">
                <a16:creationId xmlns:a16="http://schemas.microsoft.com/office/drawing/2014/main" id="{C65B8924-ED3B-4CB8-8B39-D4655F502C87}"/>
              </a:ext>
            </a:extLst>
          </p:cNvPr>
          <p:cNvCxnSpPr>
            <a:cxnSpLocks/>
          </p:cNvCxnSpPr>
          <p:nvPr/>
        </p:nvCxnSpPr>
        <p:spPr>
          <a:xfrm>
            <a:off x="2195736" y="2283718"/>
            <a:ext cx="597421" cy="255544"/>
          </a:xfrm>
          <a:prstGeom prst="bentConnector3">
            <a:avLst>
              <a:gd name="adj1" fmla="val -627"/>
            </a:avLst>
          </a:prstGeom>
          <a:noFill/>
          <a:ln w="1270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767184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A17BB7-0597-4BF2-97E7-F4076F6E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299" y="843558"/>
            <a:ext cx="6126869" cy="3516291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dirty="0"/>
              <a:t>Log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252234" y="725803"/>
            <a:ext cx="2566586" cy="384258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400" dirty="0"/>
              <a:t>Display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particular</a:t>
            </a:r>
            <a:r>
              <a:rPr lang="cs-CZ" sz="1400" dirty="0"/>
              <a:t> </a:t>
            </a:r>
            <a:r>
              <a:rPr lang="cs-CZ" sz="1400" dirty="0" err="1"/>
              <a:t>simulation</a:t>
            </a:r>
            <a:r>
              <a:rPr lang="cs-CZ" sz="1400" dirty="0"/>
              <a:t> </a:t>
            </a:r>
            <a:r>
              <a:rPr lang="cs-CZ" sz="1400" dirty="0" err="1"/>
              <a:t>results</a:t>
            </a:r>
            <a:r>
              <a:rPr lang="cs-CZ" sz="1400" dirty="0"/>
              <a:t> (</a:t>
            </a:r>
            <a:r>
              <a:rPr lang="cs-CZ" sz="1400" dirty="0" err="1"/>
              <a:t>can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exported</a:t>
            </a:r>
            <a:r>
              <a:rPr lang="cs-CZ" sz="1400" dirty="0"/>
              <a:t> in .</a:t>
            </a:r>
            <a:r>
              <a:rPr lang="cs-CZ" sz="1400" dirty="0" err="1"/>
              <a:t>txt</a:t>
            </a:r>
            <a:r>
              <a:rPr lang="cs-CZ" sz="1400" dirty="0"/>
              <a:t> </a:t>
            </a:r>
            <a:r>
              <a:rPr lang="cs-CZ" sz="1400" dirty="0" err="1"/>
              <a:t>format</a:t>
            </a:r>
            <a:r>
              <a:rPr lang="cs-CZ" sz="1400" dirty="0"/>
              <a:t>) </a:t>
            </a:r>
            <a:r>
              <a:rPr lang="cs-CZ" sz="1400" dirty="0" err="1"/>
              <a:t>when</a:t>
            </a:r>
            <a:r>
              <a:rPr lang="cs-CZ" sz="1400" dirty="0"/>
              <a:t> </a:t>
            </a:r>
            <a:r>
              <a:rPr lang="cs-CZ" sz="1400" dirty="0" err="1"/>
              <a:t>option</a:t>
            </a:r>
            <a:r>
              <a:rPr lang="cs-CZ" sz="1400" dirty="0"/>
              <a:t> </a:t>
            </a:r>
            <a:r>
              <a:rPr lang="cs-CZ" sz="1400" dirty="0" err="1"/>
              <a:t>Logs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chosen</a:t>
            </a:r>
            <a:endParaRPr lang="cs-CZ" sz="1400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5AC0B9F-AF8E-418B-9322-347D3D3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160242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B0A11D3-E4BB-48DE-B530-9AEF833D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C5B2FF3-7ACA-4728-9B17-3767DD301919}"/>
              </a:ext>
            </a:extLst>
          </p:cNvPr>
          <p:cNvSpPr/>
          <p:nvPr/>
        </p:nvSpPr>
        <p:spPr>
          <a:xfrm>
            <a:off x="2684643" y="987574"/>
            <a:ext cx="1712809" cy="143111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69C8F95-6697-4567-9384-0C56A825945C}"/>
              </a:ext>
            </a:extLst>
          </p:cNvPr>
          <p:cNvSpPr/>
          <p:nvPr/>
        </p:nvSpPr>
        <p:spPr>
          <a:xfrm>
            <a:off x="5027561" y="3336566"/>
            <a:ext cx="3899041" cy="1023283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1" name="Spojnice: pravoúhlá 40">
            <a:extLst>
              <a:ext uri="{FF2B5EF4-FFF2-40B4-BE49-F238E27FC236}">
                <a16:creationId xmlns:a16="http://schemas.microsoft.com/office/drawing/2014/main" id="{C65B8924-ED3B-4CB8-8B39-D4655F502C87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397452" y="1059130"/>
            <a:ext cx="1758726" cy="2277436"/>
          </a:xfrm>
          <a:prstGeom prst="bentConnector2">
            <a:avLst/>
          </a:prstGeom>
          <a:noFill/>
          <a:ln w="1905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220420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5EB3A5B-F214-4328-A484-3CE43667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7" y="1498573"/>
            <a:ext cx="8316416" cy="276385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dirty="0" err="1"/>
              <a:t>Help</a:t>
            </a:r>
            <a:endParaRPr lang="cs-CZ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5AC0B9F-AF8E-418B-9322-347D3D3C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232248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B0A11D3-E4BB-48DE-B530-9AEF833D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C5B2FF3-7ACA-4728-9B17-3767DD301919}"/>
              </a:ext>
            </a:extLst>
          </p:cNvPr>
          <p:cNvSpPr/>
          <p:nvPr/>
        </p:nvSpPr>
        <p:spPr>
          <a:xfrm>
            <a:off x="6804248" y="1409600"/>
            <a:ext cx="1900845" cy="230289"/>
          </a:xfrm>
          <a:prstGeom prst="rect">
            <a:avLst/>
          </a:prstGeom>
          <a:noFill/>
          <a:ln w="19050" cap="flat">
            <a:solidFill>
              <a:srgbClr val="1A9DB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Zástupný symbol pro text 4">
            <a:extLst>
              <a:ext uri="{FF2B5EF4-FFF2-40B4-BE49-F238E27FC236}">
                <a16:creationId xmlns:a16="http://schemas.microsoft.com/office/drawing/2014/main" id="{6E6FA2CD-4AC4-429D-95AC-4010B7BA8F7B}"/>
              </a:ext>
            </a:extLst>
          </p:cNvPr>
          <p:cNvSpPr txBox="1">
            <a:spLocks/>
          </p:cNvSpPr>
          <p:nvPr/>
        </p:nvSpPr>
        <p:spPr>
          <a:xfrm>
            <a:off x="252234" y="725803"/>
            <a:ext cx="8208198" cy="3842583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algn="l" defTabSz="366702" rtl="0" eaLnBrk="1" latinLnBrk="0" hangingPunct="1">
              <a:lnSpc>
                <a:spcPct val="100000"/>
              </a:lnSpc>
              <a:spcBef>
                <a:spcPts val="2009"/>
              </a:spcBef>
              <a:spcAft>
                <a:spcPts val="0"/>
              </a:spcAft>
              <a:buClrTx/>
              <a:buSzPct val="145000"/>
              <a:buFont typeface="Arial" pitchFamily="34" charset="0"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1pPr>
            <a:lvl2pPr marL="430477" marR="0" indent="-215238" algn="l" defTabSz="366702" rtl="0" eaLnBrk="1" latinLnBrk="0" hangingPunct="1">
              <a:lnSpc>
                <a:spcPct val="100000"/>
              </a:lnSpc>
              <a:spcBef>
                <a:spcPts val="2009"/>
              </a:spcBef>
              <a:spcAft>
                <a:spcPts val="0"/>
              </a:spcAft>
              <a:buClrTx/>
              <a:buSzPct val="145000"/>
              <a:buFont typeface="Arial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2pPr>
            <a:lvl3pPr marL="645715" marR="0" indent="-215238" algn="l" defTabSz="366702" rtl="0" eaLnBrk="1" latinLnBrk="0" hangingPunct="1">
              <a:lnSpc>
                <a:spcPct val="100000"/>
              </a:lnSpc>
              <a:spcBef>
                <a:spcPts val="2009"/>
              </a:spcBef>
              <a:spcAft>
                <a:spcPts val="0"/>
              </a:spcAft>
              <a:buClrTx/>
              <a:buSzPct val="145000"/>
              <a:buFont typeface="Arial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3pPr>
            <a:lvl4pPr marL="860953" marR="0" indent="-215238" algn="l" defTabSz="366702" rtl="0" eaLnBrk="1" latinLnBrk="0" hangingPunct="1">
              <a:lnSpc>
                <a:spcPct val="100000"/>
              </a:lnSpc>
              <a:spcBef>
                <a:spcPts val="2009"/>
              </a:spcBef>
              <a:spcAft>
                <a:spcPts val="0"/>
              </a:spcAft>
              <a:buClrTx/>
              <a:buSzPct val="145000"/>
              <a:buFont typeface="Arial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4pPr>
            <a:lvl5pPr marL="1076192" marR="0" indent="-215238" algn="l" defTabSz="366702" rtl="0" eaLnBrk="1" latinLnBrk="0" hangingPunct="1">
              <a:lnSpc>
                <a:spcPct val="100000"/>
              </a:lnSpc>
              <a:spcBef>
                <a:spcPts val="2009"/>
              </a:spcBef>
              <a:spcAft>
                <a:spcPts val="0"/>
              </a:spcAft>
              <a:buClrTx/>
              <a:buSzPct val="145000"/>
              <a:buFont typeface="Arial" pitchFamily="34" charset="0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Arial" pitchFamily="34" charset="0"/>
                <a:ea typeface="Helvetica Neue"/>
                <a:cs typeface="Arial" pitchFamily="34" charset="0"/>
                <a:sym typeface="Helvetica Neue"/>
              </a:defRPr>
            </a:lvl5pPr>
            <a:lvl6pPr marL="1674076" marR="0" indent="-279013" algn="l" defTabSz="366702" rtl="0" eaLnBrk="1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953089" marR="0" indent="-279013" algn="l" defTabSz="366702" rtl="0" eaLnBrk="1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32101" marR="0" indent="-279013" algn="l" defTabSz="366702" rtl="0" eaLnBrk="1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11114" marR="0" indent="-279013" algn="l" defTabSz="366702" rtl="0" eaLnBrk="1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85750" indent="-28575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cs-CZ" sz="1400" dirty="0"/>
              <a:t>Support – </a:t>
            </a:r>
            <a:r>
              <a:rPr lang="cs-CZ" sz="1400" dirty="0" err="1"/>
              <a:t>linked</a:t>
            </a:r>
            <a:r>
              <a:rPr lang="cs-CZ" sz="1400" dirty="0"/>
              <a:t> to Autodesk </a:t>
            </a:r>
            <a:r>
              <a:rPr lang="cs-CZ" sz="1400" dirty="0" err="1"/>
              <a:t>Knowledge</a:t>
            </a:r>
            <a:r>
              <a:rPr lang="cs-CZ" sz="1400" dirty="0"/>
              <a:t> Network web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cs-CZ" sz="1400" dirty="0" err="1"/>
              <a:t>Troubleshooting</a:t>
            </a:r>
            <a:r>
              <a:rPr lang="cs-CZ" sz="1400" dirty="0"/>
              <a:t> – </a:t>
            </a:r>
            <a:r>
              <a:rPr lang="cs-CZ" sz="1400" dirty="0" err="1"/>
              <a:t>description</a:t>
            </a:r>
            <a:r>
              <a:rPr lang="cs-CZ" sz="1400" dirty="0"/>
              <a:t>, cause and </a:t>
            </a:r>
            <a:r>
              <a:rPr lang="cs-CZ" sz="1400" dirty="0" err="1"/>
              <a:t>solution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troubles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filling</a:t>
            </a:r>
            <a:r>
              <a:rPr lang="cs-CZ" sz="1400" dirty="0"/>
              <a:t>, </a:t>
            </a:r>
            <a:r>
              <a:rPr lang="cs-CZ" sz="1400" dirty="0" err="1"/>
              <a:t>cooling</a:t>
            </a:r>
            <a:r>
              <a:rPr lang="cs-CZ" sz="1400" dirty="0"/>
              <a:t>, </a:t>
            </a:r>
            <a:r>
              <a:rPr lang="cs-CZ" sz="1400" dirty="0" err="1"/>
              <a:t>shrinkage</a:t>
            </a:r>
            <a:r>
              <a:rPr lang="cs-CZ" sz="1400" dirty="0"/>
              <a:t> </a:t>
            </a:r>
            <a:r>
              <a:rPr lang="cs-CZ" sz="1400" dirty="0" err="1"/>
              <a:t>etc</a:t>
            </a:r>
            <a:r>
              <a:rPr lang="cs-CZ" sz="1400"/>
              <a:t>. </a:t>
            </a:r>
            <a:endParaRPr lang="cs-CZ" sz="1400" dirty="0"/>
          </a:p>
        </p:txBody>
      </p:sp>
      <p:cxnSp>
        <p:nvCxnSpPr>
          <p:cNvPr id="10" name="Spojnice: pravoúhlá 9">
            <a:extLst>
              <a:ext uri="{FF2B5EF4-FFF2-40B4-BE49-F238E27FC236}">
                <a16:creationId xmlns:a16="http://schemas.microsoft.com/office/drawing/2014/main" id="{7A41F93E-7080-41EF-9F2D-5805A31F6E93}"/>
              </a:ext>
            </a:extLst>
          </p:cNvPr>
          <p:cNvCxnSpPr>
            <a:cxnSpLocks/>
          </p:cNvCxnSpPr>
          <p:nvPr/>
        </p:nvCxnSpPr>
        <p:spPr>
          <a:xfrm>
            <a:off x="5220072" y="881073"/>
            <a:ext cx="3168352" cy="528527"/>
          </a:xfrm>
          <a:prstGeom prst="bentConnector3">
            <a:avLst>
              <a:gd name="adj1" fmla="val 99951"/>
            </a:avLst>
          </a:prstGeom>
          <a:noFill/>
          <a:ln w="19050" cap="flat">
            <a:solidFill>
              <a:srgbClr val="1A9DB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003365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234" y="133945"/>
            <a:ext cx="8639533" cy="403496"/>
          </a:xfrm>
        </p:spPr>
        <p:txBody>
          <a:bodyPr/>
          <a:lstStyle/>
          <a:p>
            <a:r>
              <a:rPr lang="cs-CZ" altLang="en-US" dirty="0" err="1">
                <a:solidFill>
                  <a:schemeClr val="accent2"/>
                </a:solidFill>
              </a:rPr>
              <a:t>Download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1400" dirty="0"/>
              <a:t>Autodesk Moldflow Communicator 2019 free </a:t>
            </a:r>
            <a:r>
              <a:rPr lang="cs-CZ" sz="1400" dirty="0" err="1"/>
              <a:t>download</a:t>
            </a:r>
            <a:r>
              <a:rPr lang="cs-CZ" sz="1400" dirty="0"/>
              <a:t>:</a:t>
            </a:r>
          </a:p>
          <a:p>
            <a:r>
              <a:rPr lang="cs-CZ" sz="1400" dirty="0">
                <a:hlinkClick r:id="rId2"/>
              </a:rPr>
              <a:t>https://www.autodesk.com/products/moldflow/communicator-viewer</a:t>
            </a:r>
            <a:endParaRPr lang="cs-CZ" sz="1400" dirty="0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71D1BACE-DEF4-46F6-B699-3E1CAE001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5936" y="4756811"/>
            <a:ext cx="2160240" cy="274637"/>
          </a:xfrm>
        </p:spPr>
        <p:txBody>
          <a:bodyPr/>
          <a:lstStyle/>
          <a:p>
            <a:r>
              <a:rPr lang="cs-CZ"/>
              <a:t>Autodesk Moldflow Communicator 2019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C3D54567-FD64-4295-B258-12F600D28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B55E3E-F3D7-406E-A4FC-42979D61022F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ezentace_šablona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 dirty="0" smtClean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Prezentace_šablona</Template>
  <TotalTime>868</TotalTime>
  <Words>303</Words>
  <Application>Microsoft Office PowerPoint</Application>
  <PresentationFormat>Předvádění na obrazovce (16:9)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Helvetica Neue</vt:lpstr>
      <vt:lpstr>Rubik Medium</vt:lpstr>
      <vt:lpstr>Prezentace_šablona</vt:lpstr>
      <vt:lpstr>Autodesk Moldflow Communicator 2019  User Manual</vt:lpstr>
      <vt:lpstr>Result file upload</vt:lpstr>
      <vt:lpstr>First start</vt:lpstr>
      <vt:lpstr>Tools at Home page</vt:lpstr>
      <vt:lpstr>Tools at View page</vt:lpstr>
      <vt:lpstr>Tools at View page</vt:lpstr>
      <vt:lpstr>Log</vt:lpstr>
      <vt:lpstr>Help</vt:lpstr>
      <vt:lpstr>Download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part: 28608562_MTC UPDATE 07AEP17</dc:title>
  <dc:creator>Olga Žmolíková</dc:creator>
  <cp:lastModifiedBy>Olga Žmolíková</cp:lastModifiedBy>
  <cp:revision>31</cp:revision>
  <dcterms:created xsi:type="dcterms:W3CDTF">2019-03-04T09:16:06Z</dcterms:created>
  <dcterms:modified xsi:type="dcterms:W3CDTF">2020-07-29T07:05:02Z</dcterms:modified>
</cp:coreProperties>
</file>